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  <p:sldMasterId id="2147483661" r:id="rId6"/>
    <p:sldMasterId id="2147483674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2192000" cy="6858000"/>
  <p:notesSz cx="7559675" cy="10691495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2" charset="0"/>
        <a:cs typeface="DejaVu Sans" pitchFamily="2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601653476" val="978" revOS="4"/>
      <pr:smFileRevision xmlns:pr="smNativeData" dt="1601653476" val="0"/>
      <pr:guideOptions xmlns:pr="smNativeData" dt="1601653476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61" d="100"/>
          <a:sy n="61" d="100"/>
        </p:scale>
        <p:origin x="911" y="206"/>
      </p:cViewPr>
      <p:guideLst x="0" y="0">
        <p:guide orient="horz" pos="2160"/>
        <p:guide pos="3840"/>
      </p:guideLst>
    </p:cSldViewPr>
  </p:slideViewPr>
  <p:outlineViewPr>
    <p:cViewPr>
      <p:scale>
        <a:sx n="303" d="100"/>
        <a:sy n="303" d="100"/>
      </p:scale>
      <p:origin x="0" y="0"/>
    </p:cViewPr>
  </p:outlineViewPr>
  <p:sorterViewPr>
    <p:cViewPr>
      <p:scale>
        <a:sx n="23" d="100"/>
        <a:sy n="23" d="100"/>
      </p:scale>
      <p:origin x="0" y="0"/>
    </p:cViewPr>
  </p:sorterViewPr>
  <p:notesViewPr>
    <p:cSldViewPr snapToObjects="1" showGuides="1">
      <p:cViewPr>
        <p:scale>
          <a:sx n="61" d="100"/>
          <a:sy n="61" d="100"/>
        </p:scale>
        <p:origin x="911" y="206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UAcw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NdF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AyMAg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HY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Lgk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g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NhkAAN1FAAD6JQAAEAAAACYAAAAIAAAAPSA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p64w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Sh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PwZAAD/FwAAEAAAACYAAAAIAAAAPSAAAAAAAAA="/>
              </a:ext>
            </a:extLst>
          </p:cNvSpPr>
          <p:nvPr>
            <p:ph idx="6"/>
          </p:nvPr>
        </p:nvSpPr>
        <p:spPr>
          <a:xfrm>
            <a:off x="838200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sh+T8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HGwAAOwsAANsvAAD/FwAAEAAAACYAAAAIAAAAPSAAAAAAAAA="/>
              </a:ext>
            </a:extLst>
          </p:cNvSpPr>
          <p:nvPr>
            <p:ph idx="5"/>
          </p:nvPr>
        </p:nvSpPr>
        <p:spPr>
          <a:xfrm>
            <a:off x="4393565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mMAAAOwsAALpFAAD/FwAAEAAAACYAAAAIAAAAPSAAAAAAAAA="/>
              </a:ext>
            </a:extLst>
          </p:cNvSpPr>
          <p:nvPr>
            <p:ph idx="4"/>
          </p:nvPr>
        </p:nvSpPr>
        <p:spPr>
          <a:xfrm>
            <a:off x="7948930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PwZAAD6JQAAEAAAACYAAAAIAAAAPSAAAAAAAAA="/>
              </a:ext>
            </a:extLst>
          </p:cNvSpPr>
          <p:nvPr>
            <p:ph idx="3"/>
          </p:nvPr>
        </p:nvSpPr>
        <p:spPr>
          <a:xfrm>
            <a:off x="838200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HGwAANhkAANsvAAD6JQAAEAAAACYAAAAIAAAAPSAAAAAAAAA="/>
              </a:ext>
            </a:extLst>
          </p:cNvSpPr>
          <p:nvPr>
            <p:ph idx="2"/>
          </p:nvPr>
        </p:nvSpPr>
        <p:spPr>
          <a:xfrm>
            <a:off x="4393565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mMAAANhkAALpFAAD6JQAAEAAAACYAAAAIAAAAPSAAAAAAAAA="/>
              </a:ext>
            </a:extLst>
          </p:cNvSpPr>
          <p:nvPr>
            <p:ph idx="1"/>
          </p:nvPr>
        </p:nvSpPr>
        <p:spPr>
          <a:xfrm>
            <a:off x="7948930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if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j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JQAAEAAAACYAAAAIAAAAvIAAAAAAAAA="/>
              </a:ext>
            </a:extLst>
          </p:cNvSpPr>
          <p:nvPr>
            <p:ph type="subTitle" idx="1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JQAAEAAAACYAAAAIAAAAPCAAAAAAAAA="/>
              </a:ext>
            </a:extLst>
          </p:cNvSpPr>
          <p:nvPr>
            <p:ph idx="1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Sf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A9g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JQ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JQ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AYKwg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E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6GwAAEAAAACYAAAAIAAAAvYAAAAAAAAA="/>
              </a:ext>
            </a:extLst>
          </p:cNvSpPr>
          <p:nvPr>
            <p:ph type="subTitle" idx="1"/>
          </p:nvPr>
        </p:nvSpPr>
        <p:spPr>
          <a:xfrm>
            <a:off x="838200" y="927100"/>
            <a:ext cx="10514965" cy="353949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a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HY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JQ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Lgk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7cqTQ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k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JQAAEAAAACYAAAAIAAAAvYAAAAAAAAA="/>
              </a:ext>
            </a:extLst>
          </p:cNvSpPr>
          <p:nvPr>
            <p:ph type="subTitle" idx="1"/>
          </p:nvPr>
        </p:nvSpPr>
        <p:spPr>
          <a:xfrm>
            <a:off x="838200" y="1825625"/>
            <a:ext cx="10514965" cy="435102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j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JQ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Sh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NhkAAN1FAAD6JQAAEAAAACYAAAAIAAAAPSA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AzMAg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MAb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NdF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DL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NdF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BlUg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Lgk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AzMAg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NhkAAN1FAAD6JQAAEAAAACYAAAAIAAAAPSA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E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PwZAAD/FwAAEAAAACYAAAAIAAAAPSAAAAAAAAA="/>
              </a:ext>
            </a:extLst>
          </p:cNvSpPr>
          <p:nvPr>
            <p:ph idx="6"/>
          </p:nvPr>
        </p:nvSpPr>
        <p:spPr>
          <a:xfrm>
            <a:off x="838200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j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HGwAAOwsAANsvAAD/FwAAEAAAACYAAAAIAAAAPSAAAAAAAAA="/>
              </a:ext>
            </a:extLst>
          </p:cNvSpPr>
          <p:nvPr>
            <p:ph idx="5"/>
          </p:nvPr>
        </p:nvSpPr>
        <p:spPr>
          <a:xfrm>
            <a:off x="4393565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a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mMAAAOwsAALpFAAD/FwAAEAAAACYAAAAIAAAAPSAAAAAAAAA="/>
              </a:ext>
            </a:extLst>
          </p:cNvSpPr>
          <p:nvPr>
            <p:ph idx="4"/>
          </p:nvPr>
        </p:nvSpPr>
        <p:spPr>
          <a:xfrm>
            <a:off x="7948930" y="1825625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ShP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PwZAAD6JQAAEAAAACYAAAAIAAAAPSAAAAAAAAA="/>
              </a:ext>
            </a:extLst>
          </p:cNvSpPr>
          <p:nvPr>
            <p:ph idx="3"/>
          </p:nvPr>
        </p:nvSpPr>
        <p:spPr>
          <a:xfrm>
            <a:off x="838200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HGwAANhkAANsvAAD6JQAAEAAAACYAAAAIAAAAPSAAAAAAAAA="/>
              </a:ext>
            </a:extLst>
          </p:cNvSpPr>
          <p:nvPr>
            <p:ph idx="2"/>
          </p:nvPr>
        </p:nvSpPr>
        <p:spPr>
          <a:xfrm>
            <a:off x="4393565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mMAAANhkAALpFAAD6JQAAEAAAACYAAAAIAAAAPSAAAAAAAAA="/>
              </a:ext>
            </a:extLst>
          </p:cNvSpPr>
          <p:nvPr>
            <p:ph idx="1"/>
          </p:nvPr>
        </p:nvSpPr>
        <p:spPr>
          <a:xfrm>
            <a:off x="7948930" y="4098290"/>
            <a:ext cx="338582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E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NdFAAD/JQAAEAAAACYAAAAIAAAAvYEAAAAAAAA="/>
              </a:ext>
            </a:extLst>
          </p:cNvSpPr>
          <p:nvPr>
            <p:ph type="subTitle" idx="1"/>
          </p:nvPr>
        </p:nvSpPr>
        <p:spPr>
          <a:xfrm>
            <a:off x="838200" y="1825625"/>
            <a:ext cx="10514965" cy="435102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</a:lstStyle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+NGn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E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1KKj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NdFAAD/JQAAEAAAACYAAAAIAAAAPaEAAAAAAAA="/>
              </a:ext>
            </a:extLst>
          </p:cNvSpPr>
          <p:nvPr>
            <p:ph idx="1"/>
          </p:nvPr>
        </p:nvSpPr>
        <p:spPr>
          <a:xfrm>
            <a:off x="838200" y="1825625"/>
            <a:ext cx="10514965" cy="43510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MpIj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E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DjUb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LgkAAD/JQAAEAAAACYAAAAIAAAAPaE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UNK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OwsAAN1FAAD/JQAAEAAAACYAAAAIAAAAPaE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/Tz0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E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NdFAAD/JQ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10514965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eW4og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6GwAAEAAAACYAAAAIAAAAvYEAAAAAAAA="/>
              </a:ext>
            </a:extLst>
          </p:cNvSpPr>
          <p:nvPr>
            <p:ph type="subTitle" idx="1"/>
          </p:nvPr>
        </p:nvSpPr>
        <p:spPr>
          <a:xfrm>
            <a:off x="838200" y="927100"/>
            <a:ext cx="10514965" cy="353949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</a:lstStyle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V7nq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E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lbSU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LgkAAD/FwAAEAAAACYAAAAIAAAAPaE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4iOdM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OwsAAN1FAAD/JQAAEAAAACYAAAAIAAAAPaE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5" name="PlaceHolder 4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S/9Sc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NhkAALgkAAD6JQAAEAAAACYAAAAIAAAAPaE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2T6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E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2ff+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LgkAAD/JQAAEAAAACYAAAAIAAAAPaE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tUq2c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OwsAAN1FAAD/FwAAEAAAACYAAAAIAAAAPaE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5" name="PlaceHolder 4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t0qqY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NhkAAN1FAAD6JQAAEAAAACYAAAAIAAAAPaE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q2Weg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E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MmBY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LgkAAD/FwAAEAAAACYAAAAIAAAAPaE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GpBCs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OwsAAN1FAAD/FwAAEAAAACYAAAAIAAAAPaE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5" name="PlaceHolder 4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NE3l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NhkAANdFAAD6JQAAEAAAACYAAAAIAAAAPaE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eCVl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E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gzj0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NdFAAD/FwAAEAAAACYAAAAIAAAAPaEAAAAAAAA="/>
              </a:ext>
            </a:extLst>
          </p:cNvSpPr>
          <p:nvPr>
            <p:ph idx="1"/>
          </p:nvPr>
        </p:nvSpPr>
        <p:spPr>
          <a:xfrm>
            <a:off x="838200" y="1825625"/>
            <a:ext cx="10514965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0LC9w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NhkAANdFAAD6JQAAEAAAACYAAAAIAAAAPaE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TZ00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E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gfkf0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LgkAAD/FwAAEAAAACYAAAAIAAAAPaE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ONNUw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OwsAAN1FAAD/FwAAEAAAACYAAAAIAAAAPaE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5" name="PlaceHolder 4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ih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NhkAALgkAAD6JQAAEAAAACYAAAAIAAAAPaE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6" name="PlaceHolder 5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edGLk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JgAANhkAAN1FAAD6JQAAEAAAACYAAAAIAAAAPaE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wn6o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vYE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o/H9Y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PwZAAD/FwAAEAAAACYAAAAIAAAAPaEAAAAAAAA="/>
              </a:ext>
            </a:extLst>
          </p:cNvSpPr>
          <p:nvPr>
            <p:ph idx="6"/>
          </p:nvPr>
        </p:nvSpPr>
        <p:spPr>
          <a:xfrm>
            <a:off x="838200" y="1825625"/>
            <a:ext cx="338582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ZG4Hs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HGwAAOwsAANsvAAD/FwAAEAAAACYAAAAIAAAAPaEAAAAAAAA="/>
              </a:ext>
            </a:extLst>
          </p:cNvSpPr>
          <p:nvPr>
            <p:ph idx="5"/>
          </p:nvPr>
        </p:nvSpPr>
        <p:spPr>
          <a:xfrm>
            <a:off x="4393565" y="1825625"/>
            <a:ext cx="338582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5" name="PlaceHolder 4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0E3cg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MAAAOwsAALpFAAD/FwAAEAAAACYAAAAIAAAAPaEAAAAAAAA="/>
              </a:ext>
            </a:extLst>
          </p:cNvSpPr>
          <p:nvPr>
            <p:ph idx="4"/>
          </p:nvPr>
        </p:nvSpPr>
        <p:spPr>
          <a:xfrm>
            <a:off x="7948930" y="1825625"/>
            <a:ext cx="338582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6" name="PlaceHolder 5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urDSw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NhkAAPwZAAD6JQAAEAAAACYAAAAIAAAAPaEAAAAAAAA="/>
              </a:ext>
            </a:extLst>
          </p:cNvSpPr>
          <p:nvPr>
            <p:ph idx="3"/>
          </p:nvPr>
        </p:nvSpPr>
        <p:spPr>
          <a:xfrm>
            <a:off x="838200" y="4098290"/>
            <a:ext cx="338582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7" name="PlaceHolder 6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m3Uu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HGwAANhkAANsvAAD6JQAAEAAAACYAAAAIAAAAPaEAAAAAAAA="/>
              </a:ext>
            </a:extLst>
          </p:cNvSpPr>
          <p:nvPr>
            <p:ph idx="2"/>
          </p:nvPr>
        </p:nvSpPr>
        <p:spPr>
          <a:xfrm>
            <a:off x="4393565" y="4098290"/>
            <a:ext cx="338582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  <p:sp>
        <p:nvSpPr>
          <p:cNvPr id="8" name="PlaceHolder 7"/>
          <p:cNvSpPr txBox="1">
            <a:spLocks noGrp="1" noChangeArrowheads="1"/>
            <a:extLst>
              <a:ext uri="smNativeData">
                <pr:smNativeData xmlns:pr="smNativeData" val="SMDATA_13_5Ep3X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LRvus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MAAANhkAALpFAAD6JQAAEAAAACYAAAAIAAAAPaEAAAAAAAA="/>
              </a:ext>
            </a:extLst>
          </p:cNvSpPr>
          <p:nvPr>
            <p:ph idx="1"/>
          </p:nvPr>
        </p:nvSpPr>
        <p:spPr>
          <a:xfrm>
            <a:off x="7948930" y="4098290"/>
            <a:ext cx="3385820" cy="207518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JQ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JQ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6GwAAEAAAACYAAAAIAAAAvYAAAAAAAAA="/>
              </a:ext>
            </a:extLst>
          </p:cNvSpPr>
          <p:nvPr>
            <p:ph type="subTitle" idx="1"/>
          </p:nvPr>
        </p:nvSpPr>
        <p:spPr>
          <a:xfrm>
            <a:off x="838200" y="927100"/>
            <a:ext cx="10514965" cy="353949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JQ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Lgk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JQ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43510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NhkAAN1FAAD6JQAAEAAAACYAAAAIAAAAPSAAAAAAAAA="/>
              </a:ext>
            </a:extLst>
          </p:cNvSpPr>
          <p:nvPr>
            <p:ph idx="1"/>
          </p:nvPr>
        </p:nvSpPr>
        <p:spPr>
          <a:xfrm>
            <a:off x="6226175" y="4098290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tAUAANdFAABmCgAAEAAAACYAAAAIAAAAvYAAAAAA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>
              <a:defRPr lang="pt-br"/>
            </a:lvl1pPr>
          </a:lstStyle>
          <a:p>
            <a:pPr>
              <a:defRPr lang="pt-br"/>
            </a:pP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OwsAALgkAAD/FwAAEAAAACYAAAAIAAAAPSAAAAAAAAA="/>
              </a:ext>
            </a:extLst>
          </p:cNvSpPr>
          <p:nvPr>
            <p:ph idx="1"/>
          </p:nvPr>
        </p:nvSpPr>
        <p:spPr>
          <a:xfrm>
            <a:off x="838200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NJgAAOwsAAN1FAAD/FwAAEAAAACYAAAAIAAAAPSAAAAAAAAA="/>
              </a:ext>
            </a:extLst>
          </p:cNvSpPr>
          <p:nvPr>
            <p:ph idx="1"/>
          </p:nvPr>
        </p:nvSpPr>
        <p:spPr>
          <a:xfrm>
            <a:off x="6226175" y="1825625"/>
            <a:ext cx="5130800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iny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BQAANhkAANdFAAD6JQAAEAAAACYAAAAIAAAAPSAAAAAAAAA="/>
              </a:ext>
            </a:extLst>
          </p:cNvSpPr>
          <p:nvPr>
            <p:ph idx="1"/>
          </p:nvPr>
        </p:nvSpPr>
        <p:spPr>
          <a:xfrm>
            <a:off x="838200" y="4098290"/>
            <a:ext cx="10514965" cy="207518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+////wAAAAAESwAALyoAABAAAAAmAAAACAAAAP//////////"/>
              </a:ext>
            </a:extLst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0"/>
            <a:ext cx="12197715" cy="68573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Imagem 6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JCIL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+////wAAAAAESwAALy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12197715" cy="6857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PlaceHolder 1"/>
          <p:cNvSpPr>
            <a:spLocks noGrp="1" noChangeArrowheads="1"/>
            <a:extLst>
              <a:ext uri="smNativeData">
                <pr:smNativeData xmlns:pr="smNativeData" val="SMDATA_13_5Ep3X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1V7E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DDgAAwgkAAAo5AABxGAAAEAAAACYAAAAIAAAAgQ8AAIAfAAA="/>
              </a:ext>
            </a:extLst>
          </p:cNvSpPr>
          <p:nvPr>
            <p:ph type="title"/>
          </p:nvPr>
        </p:nvSpPr>
        <p:spPr>
          <a:xfrm>
            <a:off x="2399665" y="1586230"/>
            <a:ext cx="6872605" cy="238696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Clique para editar o título mestre</a:t>
            </a:r>
            <a:endParaRPr lang="pt-br">
              <a:solidFill>
                <a:srgbClr val="000000"/>
              </a:solidFill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2"/>
          <p:cNvSpPr>
            <a:spLocks noGrp="1" noChangeArrowheads="1"/>
            <a:extLst>
              <a:ext uri="smNativeData">
                <pr:smNativeData xmlns:pr="smNativeData" val="SMDATA_13_5Ep3X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bh8V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AAwAA3wkAAD9HAABWIgAAEAAAACYAAAAIAAAAPS8AAIAfAAA="/>
              </a:ext>
            </a:extLst>
          </p:cNvSpPr>
          <p:nvPr>
            <p:ph type="body"/>
          </p:nvPr>
        </p:nvSpPr>
        <p:spPr>
          <a:xfrm>
            <a:off x="609600" y="1604645"/>
            <a:ext cx="10972165" cy="397700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Clique para editar o formato do texto da estrutura de tópicos</a:t>
            </a:r>
          </a:p>
          <a:p>
            <a:pPr lvl="1">
              <a:defRPr lang="pt-br"/>
            </a:pPr>
            <a:r>
              <a:t>2.º nível da estrutura de tópicos</a:t>
            </a:r>
          </a:p>
          <a:p>
            <a:pPr lvl="2">
              <a:defRPr lang="pt-br"/>
            </a:pPr>
            <a:r>
              <a:t>3.º nível da estrutura de tópicos</a:t>
            </a:r>
          </a:p>
          <a:p>
            <a:pPr lvl="3">
              <a:defRPr lang="pt-br"/>
            </a:pPr>
            <a:r>
              <a:t>4.º nível da estrutura de tópicos</a:t>
            </a:r>
          </a:p>
          <a:p>
            <a:pPr lvl="4">
              <a:defRPr lang="pt-br"/>
            </a:pPr>
            <a:r>
              <a:t>5.º nível da estrutura de tópicos</a:t>
            </a:r>
          </a:p>
          <a:p>
            <a:pPr lvl="5">
              <a:defRPr lang="pt-br"/>
            </a:pPr>
            <a:r>
              <a:t>6.º nível da estrutura de tópicos</a:t>
            </a:r>
          </a:p>
          <a:p>
            <a:pPr lvl="6">
              <a:defRPr lang="pt-br"/>
            </a:pPr>
            <a: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sldNum="0" hdr="0" ftr="0" dt="0"/>
  <p:txStyles>
    <p:titleStyle>
      <a:lvl1pPr marL="0" marR="0" indent="0" algn="ctr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pt-br" sz="6000" b="0" i="0" u="none" strike="noStrike" kern="1" spc="0" baseline="0">
          <a:solidFill>
            <a:srgbClr val="FFFFFF"/>
          </a:solidFill>
          <a:effectLst/>
          <a:latin typeface="Calibri Light" pitchFamily="2" charset="0"/>
          <a:ea typeface="SimSun" pitchFamily="0" charset="0"/>
          <a:cs typeface="Times New Roman" pitchFamily="1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9pPr>
    </p:titleStyle>
    <p:bodyStyle>
      <a:lvl1pPr marL="431800" marR="0" indent="-323850" algn="l" defTabSz="914400">
        <a:lnSpc>
          <a:spcPct val="100000"/>
        </a:lnSpc>
        <a:spcBef>
          <a:spcPts val="1415"/>
        </a:spcBef>
        <a:spcAft>
          <a:spcPts val="0"/>
        </a:spcAft>
        <a:buClrTx/>
        <a:buSzPts val="1260"/>
        <a:buFont typeface="Wingdings" pitchFamily="0" charset="2"/>
        <a:buChar char=""/>
        <a:tabLst/>
        <a:defRPr lang="pt-br" sz="28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864235" marR="0" indent="-323850" algn="l" defTabSz="914400">
        <a:lnSpc>
          <a:spcPct val="100000"/>
        </a:lnSpc>
        <a:spcBef>
          <a:spcPts val="1130"/>
        </a:spcBef>
        <a:spcAft>
          <a:spcPts val="0"/>
        </a:spcAft>
        <a:buClrTx/>
        <a:buSzPts val="1500"/>
        <a:buFont typeface="Symbol" pitchFamily="1" charset="2"/>
        <a:buChar char="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296035" marR="0" indent="-288290" algn="l" defTabSz="914400">
        <a:lnSpc>
          <a:spcPct val="100000"/>
        </a:lnSpc>
        <a:spcBef>
          <a:spcPts val="850"/>
        </a:spcBef>
        <a:spcAft>
          <a:spcPts val="0"/>
        </a:spcAft>
        <a:buClrTx/>
        <a:buSzPts val="1080"/>
        <a:buFont typeface="Wingdings" pitchFamily="0" charset="2"/>
        <a:buChar char=""/>
        <a:tabLst/>
        <a:defRPr lang="pt-br" sz="24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727835" marR="0" indent="-215900" algn="l" defTabSz="914400">
        <a:lnSpc>
          <a:spcPct val="100000"/>
        </a:lnSpc>
        <a:spcBef>
          <a:spcPts val="565"/>
        </a:spcBef>
        <a:spcAft>
          <a:spcPts val="0"/>
        </a:spcAft>
        <a:buClrTx/>
        <a:buSzPts val="1500"/>
        <a:buFont typeface="Symbol" pitchFamily="1" charset="2"/>
        <a:buChar char="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1602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920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30238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DQyIL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+////wAAAAAESwAALyoAABAAAAAmAAAACAAAAP//////////"/>
              </a:ext>
            </a:extLst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0"/>
            <a:ext cx="12197715" cy="6857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PlaceHolder 1"/>
          <p:cNvSpPr>
            <a:spLocks noGrp="1" noChangeArrowheads="1"/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6ZzL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tAUAANdFAABmCgAAEAAAACYAAAAIAAAAgQ8AAIAfAAA="/>
              </a:ext>
            </a:extLst>
          </p:cNvSpPr>
          <p:nvPr>
            <p:ph type="title"/>
          </p:nvPr>
        </p:nvSpPr>
        <p:spPr>
          <a:xfrm>
            <a:off x="838200" y="927100"/>
            <a:ext cx="10514965" cy="76327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Clique para editar o título mestre</a:t>
            </a:r>
            <a:endParaRPr lang="pt-br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2"/>
          <p:cNvSpPr>
            <a:spLocks noGrp="1" noChangeArrowheads="1"/>
            <a:extLst>
              <a:ext uri="smNativeData">
                <pr:smNativeData xmlns:pr="smNativeData" val="SMDATA_13_5Ep3X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OwsAANdFAAD/JQAAEAAAACYAAAAIAAAAAQ8AAIAfAAA="/>
              </a:ext>
            </a:extLst>
          </p:cNvSpPr>
          <p:nvPr>
            <p:ph type="body"/>
          </p:nvPr>
        </p:nvSpPr>
        <p:spPr>
          <a:xfrm>
            <a:off x="838200" y="1825625"/>
            <a:ext cx="10514965" cy="435102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 lang="pt-br"/>
            </a:pPr>
            <a:r>
              <a:t>Editar estilos de texto Mestre</a:t>
            </a:r>
          </a:p>
          <a:p>
            <a:pPr lvl="1">
              <a:defRPr lang="pt-br"/>
            </a:pPr>
            <a:r>
              <a:t>Segundo nível</a:t>
            </a:r>
          </a:p>
          <a:p>
            <a:pPr lvl="2">
              <a:defRPr lang="pt-br"/>
            </a:pPr>
            <a:r>
              <a:t>Terceiro nível</a:t>
            </a:r>
          </a:p>
          <a:p>
            <a:pPr lvl="3">
              <a:defRPr lang="pt-br"/>
            </a:pPr>
            <a:r>
              <a:t>Quarto nível</a:t>
            </a:r>
          </a:p>
          <a:p>
            <a:pPr lvl="4">
              <a:defRPr lang="pt-br"/>
            </a:pPr>
            <a:r>
              <a:t>Quinto nível</a:t>
            </a:r>
          </a:p>
        </p:txBody>
      </p:sp>
      <p:sp>
        <p:nvSpPr>
          <p:cNvPr id="5" name="PlaceHolder 3"/>
          <p:cNvSpPr>
            <a:spLocks noGrp="1" noChangeArrowheads="1"/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QAAGicAAAcWAABZKQAAEAAAACYAAAAIAAAAPQ8AAIAfAAA="/>
              </a:ext>
            </a:extLst>
          </p:cNvSpPr>
          <p:nvPr>
            <p:ph type="dt"/>
          </p:nvPr>
        </p:nvSpPr>
        <p:spPr>
          <a:xfrm>
            <a:off x="838200" y="6356350"/>
            <a:ext cx="2742565" cy="365125"/>
          </a:xfrm>
          <a:prstGeom prst="rect">
            <a:avLst/>
          </a:prstGeom>
          <a:ln>
            <a:noFill/>
          </a:ln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/>
            <a:fld id="{3D8E5334-7AD0-DBA5-9E36-8CF01D7868D9}" type="datetime1">
              <a:rPr lang="pt-br">
                <a:solidFill>
                  <a:srgbClr val="000000"/>
                </a:solidFill>
              </a:rPr>
              <a:t/>
            </a:fld>
            <a:endParaRPr lang="pt-br">
              <a:latin typeface="Times New Roman" pitchFamily="1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6" name="PlaceHolder 4"/>
          <p:cNvSpPr>
            <a:spLocks noGrp="1" noChangeArrowheads="1"/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GZwj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YGAAAGicAACcyAABZKQAAEAAAACYAAAAIAAAAPQ8AAIAfAAA="/>
              </a:ext>
            </a:extLst>
          </p:cNvSpPr>
          <p:nvPr>
            <p:ph type="ftr"/>
          </p:nvPr>
        </p:nvSpPr>
        <p:spPr>
          <a:xfrm>
            <a:off x="4038600" y="6356350"/>
            <a:ext cx="4114165" cy="365125"/>
          </a:xfrm>
          <a:prstGeom prst="rect">
            <a:avLst/>
          </a:prstGeom>
          <a:ln>
            <a:noFill/>
          </a:ln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/>
            <a:endParaRPr lang="pt-br" sz="2400">
              <a:latin typeface="Times New Roman" pitchFamily="1" charset="0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7" name="PlaceHolder 5"/>
          <p:cNvSpPr>
            <a:spLocks noGrp="1" noChangeArrowheads="1"/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NAAAGicAANdFAABZKQAAEAAAACYAAAAIAAAAgQ8AAIAfAAA="/>
              </a:ext>
            </a:extLst>
          </p:cNvSpPr>
          <p:nvPr>
            <p:ph type="sldNum"/>
          </p:nvPr>
        </p:nvSpPr>
        <p:spPr>
          <a:xfrm>
            <a:off x="8610600" y="6356350"/>
            <a:ext cx="2742565" cy="36512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/>
            <a:fld id="{3D8E713C-72D0-DB87-9E36-84D23F7868D1}" type="slidenum">
              <a:rPr lang="pt-br" sz="1200">
                <a:solidFill>
                  <a:srgbClr val="8B8B8B"/>
                </a:solidFill>
              </a:rPr>
              <a:t/>
            </a:fld>
            <a:endParaRPr lang="pt-br" sz="1200">
              <a:latin typeface="Times New Roman" pitchFamily="1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marL="0" marR="0" indent="0" algn="ctr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pt-br" sz="4100" b="0" i="0" u="none" strike="noStrike" kern="1" spc="0" baseline="0">
          <a:solidFill>
            <a:srgbClr val="000000"/>
          </a:solidFill>
          <a:effectLst/>
          <a:latin typeface="Calibri Light" pitchFamily="2" charset="0"/>
          <a:ea typeface="SimSun" pitchFamily="0" charset="0"/>
          <a:cs typeface="Times New Roman" pitchFamily="1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9pPr>
    </p:titleStyle>
    <p:bodyStyle>
      <a:lvl1pPr marL="228600" marR="0" indent="-227965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8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685800" marR="0" indent="-227965" algn="l" defTabSz="914400">
        <a:lnSpc>
          <a:spcPct val="90000"/>
        </a:lnSpc>
        <a:spcBef>
          <a:spcPts val="495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4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7965" algn="l" defTabSz="914400">
        <a:lnSpc>
          <a:spcPct val="90000"/>
        </a:lnSpc>
        <a:spcBef>
          <a:spcPts val="495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7965" algn="l" defTabSz="914400">
        <a:lnSpc>
          <a:spcPct val="90000"/>
        </a:lnSpc>
        <a:spcBef>
          <a:spcPts val="495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7965" algn="l" defTabSz="914400">
        <a:lnSpc>
          <a:spcPct val="90000"/>
        </a:lnSpc>
        <a:spcBef>
          <a:spcPts val="495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3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DejaVu Sans" pitchFamily="2" charset="0"/>
          <a:cs typeface="DejaVu Sans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jpeg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4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E4Flc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DDgAAwgkAAAo5AABxGAAAEAAAACYAAAAIAAAA//////////8="/>
              </a:ext>
            </a:extLst>
          </p:cNvSpPr>
          <p:nvPr/>
        </p:nvSpPr>
        <p:spPr>
          <a:xfrm>
            <a:off x="2399665" y="1586230"/>
            <a:ext cx="6872605" cy="2386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/>
            <a:r>
              <a:rPr lang="pt-br" sz="4000">
                <a:solidFill>
                  <a:srgbClr val="FFFFFF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SIMULAÇÃO EM MODELOS PARAMÉTRICOS – AULA 04</a:t>
            </a:r>
            <a:br/>
            <a:endParaRPr lang="pt-br" sz="4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TextShape 2"/>
          <p:cNvSpPr>
            <a:extLst>
              <a:ext uri="smNativeData">
                <pr:smNativeData xmlns:pr="smNativeData" val="SMDATA_13_5Ep3Xx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59E+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DDgAAAxkAAAo5AAAyIwAAEAAAACYAAAAIAAAA//////////8="/>
              </a:ext>
            </a:extLst>
          </p:cNvSpPr>
          <p:nvPr/>
        </p:nvSpPr>
        <p:spPr>
          <a:xfrm>
            <a:off x="2399665" y="4065905"/>
            <a:ext cx="6872605" cy="16554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2400">
                <a:solidFill>
                  <a:srgbClr val="FFFFFF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MODELOS, SIMULAÇÃO, IOT E CIÊNCIA DE DADOS</a:t>
            </a:r>
            <a:endParaRPr lang="pt-br" sz="2400">
              <a:solidFill>
                <a:srgbClr val="FFFFFF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tiX1g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0////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fRMAAPsK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68015" y="1784985"/>
            <a:ext cx="9023985" cy="50730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ZkXVs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ZxIAAF4K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991485" y="1685290"/>
            <a:ext cx="9200515" cy="51727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Q2Nzk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VRIAAFUK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980055" y="1679575"/>
            <a:ext cx="9211945" cy="51784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AhIAADgKAADg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661160"/>
            <a:ext cx="9244330" cy="51968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4Nwc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uBIAAKEKAADa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42920" y="1727835"/>
            <a:ext cx="9124950" cy="51301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9foCB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txEAAE4KAABu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79725" y="1675130"/>
            <a:ext cx="9219565" cy="51828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tMTQk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Pjo2M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iBMAAAEL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788795"/>
            <a:ext cx="9017000" cy="50692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l+iH4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City Information Modeling – Modelagem da informação da Cidade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uw0AAGcMAAC2OgAAUiQ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232025" y="2016125"/>
            <a:ext cx="7312025" cy="38881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GAQAAfCUAAI1IAAAxKQAAEAAAACYAAAAIAAAA//////////8="/>
              </a:ext>
            </a:extLst>
          </p:cNvSpPr>
          <p:nvPr/>
        </p:nvSpPr>
        <p:spPr>
          <a:xfrm>
            <a:off x="288290" y="6093460"/>
            <a:ext cx="11505565" cy="602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AMORIM, A. L. DE. Discutindo City Information Modeling (Cim) E Conceitos Correlatos. Gestão &amp; Tecnologia de Projetos, v. 10, n. 2, p. 87, 2015.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2DhoI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City Information Modeling – Modelagem da informação da Cidade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7SUAAFhJAACiKQAAEAAAACYAAAAIAAAA//////////8="/>
              </a:ext>
            </a:extLst>
          </p:cNvSpPr>
          <p:nvPr/>
        </p:nvSpPr>
        <p:spPr>
          <a:xfrm>
            <a:off x="215900" y="6165215"/>
            <a:ext cx="11706860" cy="602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XU, X. et al. From Building Information Modeling to city Information Modeling. Journal of Information Technology in Construction (ITcon), v. 19, n. December 2013, p. 292–307, 2014. </a:t>
            </a:r>
            <a:endParaRPr lang="pt-br"/>
          </a:p>
        </p:txBody>
      </p:sp>
      <p:pic>
        <p:nvPicPr>
          <p:cNvPr id="4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kSlEL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DwUAABMLAACKRQAAUiQ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1800225"/>
            <a:ext cx="10481945" cy="41040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NVXZI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City Information Modeling – Modelagem da informação da Cidade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pQYAALYLAADtRwAAkC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" y="1903730"/>
            <a:ext cx="10612120" cy="42024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7SUAAFhJAACiKQAAEAAAACYAAAAIAAAA//////////8="/>
              </a:ext>
            </a:extLst>
          </p:cNvSpPr>
          <p:nvPr/>
        </p:nvSpPr>
        <p:spPr>
          <a:xfrm>
            <a:off x="215900" y="6165215"/>
            <a:ext cx="11706860" cy="602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XU, X. et al. From Building Information Modeling to city Information Modeling. Journal of Information Technology in Construction (ITcon), v. 19, n. December 2013, p. 292–307, 2014.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Q0X2U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tAUAANdFAABmCgAAEAAAACYAAAAIAAAA//////////8="/>
              </a:ext>
            </a:extLst>
          </p:cNvSpPr>
          <p:nvPr/>
        </p:nvSpPr>
        <p:spPr>
          <a:xfrm>
            <a:off x="838200" y="927100"/>
            <a:ext cx="10514965" cy="7632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DEFINIÇÕES</a:t>
            </a:r>
            <a:endParaRPr lang="pt-br" sz="4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TextShape 2"/>
          <p:cNvSpPr>
            <a:extLst>
              <a:ext uri="smNativeData">
                <pr:smNativeData xmlns:pr="smNativeData" val="SMDATA_13_5Ep3Xx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OwsAANdFAAD/JQAAEAAAACYAAAAIAAAA//////////8="/>
              </a:ext>
            </a:extLst>
          </p:cNvSpPr>
          <p:nvPr/>
        </p:nvSpPr>
        <p:spPr>
          <a:xfrm>
            <a:off x="838200" y="1825625"/>
            <a:ext cx="10514965" cy="4351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r>
              <a:rPr lang="pt-br" sz="28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BIM é um conjunto de políticas, processos e tecnologias que, interagindo, geram uma metodologia para a gestão, em formato digital, do projeto de uma edificação e de seus dados, durante todo seu ciclo de vida.</a:t>
            </a:r>
            <a:r>
              <a:rPr lang="pt-br" sz="28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 Succar (2009)/Penttilä (2006)</a:t>
            </a: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r>
              <a:rPr lang="pt-br" sz="28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Simulação computacional É o uso de um computador para representar as respostas dinâmicas de um sistema pelo comportamento de outro sistema modelado a partir dele. Uma simulação usa uma descrição matemática, ou modelo, de um sistema real na forma de um programa de computador. Este modelo é composto de equações que replicam as relações funcionais dentro do sistema real.</a:t>
            </a:r>
            <a:r>
              <a:rPr lang="pt-br" sz="28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 fonte: Enciclopédia Britannica</a:t>
            </a: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OHho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CityGml – Open Geoespatial Consortium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RkZGR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7hMAAIcKAAAVSQAAM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239770" y="1711325"/>
            <a:ext cx="8640445" cy="4984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uAQAAfBMAACkSAAA2IgAAEAAAACYAAAAIAAAA//////////8="/>
              </a:ext>
            </a:extLst>
          </p:cNvSpPr>
          <p:nvPr/>
        </p:nvSpPr>
        <p:spPr>
          <a:xfrm>
            <a:off x="191770" y="3167380"/>
            <a:ext cx="2760345" cy="2393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GRÖGER, G. et al. OpenGIS City Geography Markup Language (CityGML) Encoding Standard. Version 2.0.0, Open Geospatial Consortium, OGC Doc. No. 12-019. 2012.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Integração BIM GIS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+hcAAPwFAACGSQAAM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897630" y="972820"/>
            <a:ext cx="8054340" cy="57232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4QVo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nAQAAfBMAAPoXAACjIAAAEAAAACYAAAAIAAAA//////////8="/>
              </a:ext>
            </a:extLst>
          </p:cNvSpPr>
          <p:nvPr/>
        </p:nvSpPr>
        <p:spPr>
          <a:xfrm>
            <a:off x="187325" y="3167380"/>
            <a:ext cx="3710305" cy="2138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TAH, J. H. M.; OTI, A. H.; ABANDA, F. H. A state-of-the-art review of built environment information modelling (BeIM). Organization, Technology and Management in Construction: an International Journal, v. 9, n. 1, p. 1638–1654, 2017.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Q0NDQ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Integração BIM GIS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tBUAAIgHAACGSgAAiS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28060" y="1224280"/>
            <a:ext cx="8586470" cy="50399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Whd84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AQAAfBMAAJcWAAByHwAAEAAAACYAAAAIAAAA//////////8="/>
              </a:ext>
            </a:extLst>
          </p:cNvSpPr>
          <p:nvPr/>
        </p:nvSpPr>
        <p:spPr>
          <a:xfrm>
            <a:off x="171450" y="3167380"/>
            <a:ext cx="3500755" cy="1944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MA, Z.; REN, Y. Integrated Application of BIM and GIS: An Overview. Procedia Engineering, v. 196, n. June, p. 1072–1079, 2017.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AAAAAAAAAAAAAAAAA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bwgSY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FgcAAKNIAAC7DQAAEAAAACYAAAAIAAAA//////////8="/>
              </a:ext>
            </a:extLst>
          </p:cNvSpPr>
          <p:nvPr/>
        </p:nvSpPr>
        <p:spPr>
          <a:xfrm>
            <a:off x="215900" y="1151890"/>
            <a:ext cx="1159192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/>
            <a:r>
              <a:rPr lang="pt-br" sz="3200" b="1">
                <a:solidFill>
                  <a:srgbClr val="206F94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City Information Modeling – Modelagem da informação da Cidade</a:t>
            </a:r>
            <a:br/>
            <a:endParaRPr lang="pt-br" sz="3200" b="1">
              <a:solidFill>
                <a:srgbClr val="206F94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Gg8Fg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byMAALsNAADaSQAAGyA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5" y="2232025"/>
            <a:ext cx="6245225" cy="29870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m2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RGD+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VAEAACwOAAAbIgAA2h8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2303780"/>
            <a:ext cx="5328285" cy="28740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Shape 2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uzFY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mSQAADZJAABOKAAAEAAAACYAAAAIAAAA//////////8="/>
              </a:ext>
            </a:extLst>
          </p:cNvSpPr>
          <p:nvPr/>
        </p:nvSpPr>
        <p:spPr>
          <a:xfrm>
            <a:off x="215900" y="5949315"/>
            <a:ext cx="11685270" cy="602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KARDINAL JUSUF, S. et al. Integrated modeling of CityGML and IFC for city/neighborhood development for urban microclimates analysis. Energy Procedia, v. 122, p. 145–150, 2017.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IpFT0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tAUAANdFAABmCgAAEAAAACYAAAAIAAAA//////////8="/>
              </a:ext>
            </a:extLst>
          </p:cNvSpPr>
          <p:nvPr/>
        </p:nvSpPr>
        <p:spPr>
          <a:xfrm>
            <a:off x="838200" y="927100"/>
            <a:ext cx="10514965" cy="7632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IOT – Internet of Things</a:t>
            </a:r>
            <a:endParaRPr lang="pt-br" sz="4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TextShape 2"/>
          <p:cNvSpPr>
            <a:extLst>
              <a:ext uri="smNativeData">
                <pr:smNativeData xmlns:pr="smNativeData" val="SMDATA_13_5Ep3Xx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NndZk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OwsAANdFAAD/JQAAEAAAACYAAAAIAAAA//////////8="/>
              </a:ext>
            </a:extLst>
          </p:cNvSpPr>
          <p:nvPr/>
        </p:nvSpPr>
        <p:spPr>
          <a:xfrm>
            <a:off x="838200" y="1825625"/>
            <a:ext cx="10514965" cy="4351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r>
              <a:rPr lang="pt-br" sz="28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internet is not only a network of computers, but it has evolved into a network of device of all type and sizes , vehicles, smart phones, home appliances, toys, cameras, medical instruments and industrial systems, animals, people, buildings, all connected ,all communicating &amp; sharing information based on stipulated protocols in order to achieve smart reorganizations, positioning, tracing, safe &amp; control &amp; even personal real time online monitoring , online upgrade, process control &amp; administration.</a:t>
            </a:r>
            <a:r>
              <a:rPr lang="pt-br" sz="28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 Fonte : KEYUR K PATEL, S. M. P. P. S. A. P. Internet of Things-IOT Definition articl. Ijesc, v. 6, n. 5, p. 10, 2016. </a:t>
            </a: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urWl8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Internet of Things:</a:t>
            </a:r>
            <a:br/>
            <a:b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gqQiv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ER8AAGoIAAD3SQAAVS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50155" y="1367790"/>
            <a:ext cx="6973570" cy="50260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BVxTo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Internet of Things:</a:t>
            </a:r>
            <a:br/>
            <a:b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pADqg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iSYAANUGAABPRwAAdy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264275" y="1110615"/>
            <a:ext cx="5327650" cy="53047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WJIsM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Internet of Things: Aplicações</a:t>
            </a:r>
            <a:br/>
            <a:b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KEYUR K PATEL, S. M. P. P. S. A. P. Internet of Things-IOT: Definition, Characteristics, Architecture, Enabling Technologies, Application &amp; Future Challenges. Ijesc, v. 6, n. 5, p. 10, 2016. 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iBQu3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jCIAAMIFAACtSQAAxy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615940" y="935990"/>
            <a:ext cx="6360795" cy="58553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dBow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ZHONG, R. Y. et al. Prefabricated construction enabled by the Internet-of-Things. Automation in Construction, v. 76, p. 59–70, 2017. </a:t>
            </a:r>
            <a:endParaRPr lang="pt-br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+9VX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xyAAAAgHAADnSgAAM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328285" y="1143000"/>
            <a:ext cx="6847840" cy="55530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QwazM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CHANG, K.-M.; DZENG, R.-J.; WU, Y.-J. An Automated IoT Visualization BIM Platform for Decision Support in Facilities Management. Applied Sciences, v. 8, n. 7, p. 1086, 2018. </a:t>
            </a:r>
            <a:endParaRPr lang="pt-br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7Wr9B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ASIAALEGAACjSAAAM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527675" y="1087755"/>
            <a:ext cx="6280150" cy="56083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tAUAANdFAABmCgAAEAAAACYAAAAIAAAA//////////8="/>
              </a:ext>
            </a:extLst>
          </p:cNvSpPr>
          <p:nvPr/>
        </p:nvSpPr>
        <p:spPr>
          <a:xfrm>
            <a:off x="838200" y="927100"/>
            <a:ext cx="10514965" cy="7632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DEFINIÇÕES</a:t>
            </a:r>
            <a:endParaRPr lang="pt-br" sz="4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TextShape 2"/>
          <p:cNvSpPr>
            <a:extLst>
              <a:ext uri="smNativeData">
                <pr:smNativeData xmlns:pr="smNativeData" val="SMDATA_13_5Ep3Xx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vZGU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oBQAAOwsAANdFAAApGQAAEAAAACYAAAAIAAAA//////////8="/>
              </a:ext>
            </a:extLst>
          </p:cNvSpPr>
          <p:nvPr/>
        </p:nvSpPr>
        <p:spPr>
          <a:xfrm>
            <a:off x="838200" y="1825625"/>
            <a:ext cx="10514965" cy="2264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r>
              <a:rPr lang="pt-br" sz="28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A otimização é a procura dos valores ideais de variáveis, para que o cenário descrito por elas possa ser configurado da melhor maneira possível. </a:t>
            </a:r>
            <a:r>
              <a:rPr lang="pt-br" sz="28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fonte: RIBEIRO, F. F.; MOREIRA, D. M.; AMORIM, A. L. DE. Sistema Generativo de Projeto Aplicado ao Desenho e Otimização da Estrutura de um Shed. Salvador, Ba, Brasil: Senai Cimatec, 2015.</a:t>
            </a: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marL="431800" indent="-323850">
              <a:spcBef>
                <a:spcPts val="1415"/>
              </a:spcBef>
              <a:buClrTx/>
              <a:buSzPts val="1260"/>
              <a:buFont typeface="Wingdings" pitchFamily="0" charset="2"/>
              <a:buChar char=""/>
            </a:pPr>
            <a:endParaRPr lang="pt-br" sz="28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X9R26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vgkAABYHAACqQAAAQCQ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83690" y="1151890"/>
            <a:ext cx="8928100" cy="47409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Shape 1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m6FQ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jAAAAfCUAAJRKAAAxKQAAEAAAACYAAAAIAAAA//////////8="/>
              </a:ext>
            </a:extLst>
          </p:cNvSpPr>
          <p:nvPr/>
        </p:nvSpPr>
        <p:spPr>
          <a:xfrm>
            <a:off x="144145" y="6093460"/>
            <a:ext cx="11979275" cy="602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IRMLER, R.; FRANZ, S.; RÜPPEL, U. IoT - An Opportunity for Autonomous BIM Reconstruction? v. 10864, p. 61–81, 2018.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th20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jAAAA0RQAAFwYAACsGwAAEAAAACYAAAAIAAAA//////////8="/>
              </a:ext>
            </a:extLst>
          </p:cNvSpPr>
          <p:nvPr/>
        </p:nvSpPr>
        <p:spPr>
          <a:xfrm>
            <a:off x="144145" y="3383915"/>
            <a:ext cx="3815715" cy="1114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IRMLER, R.; FRANZ, S.; RÜPPEL, U. IoT - An Opportunity for Autonomous BIM Reconstruction? v. 10864, p. 61–81, 2018. </a:t>
            </a:r>
            <a:endParaRPr lang="pt-br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TwcvH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AR8AABkGAACGSQAAM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5" y="991235"/>
            <a:ext cx="6911975" cy="57048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LN8Rk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aAwAADw8AAFwYAADkHwAAEAAAACYAAAAIAAAA//////////8="/>
              </a:ext>
            </a:extLst>
          </p:cNvSpPr>
          <p:nvPr/>
        </p:nvSpPr>
        <p:spPr>
          <a:xfrm>
            <a:off x="504190" y="2447925"/>
            <a:ext cx="3455670" cy="2736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ISIKDAG, U. BIM and IoT: A synopsis from GIS perspective. International Archives of the Photogrammetry, Remote Sensing and Spatial Information Sciences - ISPRS Archives, v. 40, n. 2W4, p. 33–38, 2015. </a:t>
            </a:r>
            <a:endParaRPr lang="pt-br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bQISE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Ox0AADMGAABBSQAAUS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751705" y="1007745"/>
            <a:ext cx="7156450" cy="55460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8/vL8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aAwAANCUAAE9HAACiKQAAEAAAACYAAAAIAAAA//////////8="/>
              </a:ext>
            </a:extLst>
          </p:cNvSpPr>
          <p:nvPr/>
        </p:nvSpPr>
        <p:spPr>
          <a:xfrm>
            <a:off x="504190" y="6047740"/>
            <a:ext cx="11087735" cy="720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/>
              <a:t>KIM, E.; KIM, G. Real Time Building Data collecting Using IoT and BIM Real Time Building Data collecting Using IoT and BIM. n. January, 2019. </a:t>
            </a:r>
            <a:endParaRPr lang="pt-br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JyX+r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iAcAAMIFAABwQgAA8C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" y="935990"/>
            <a:ext cx="9575800" cy="49060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xPRm8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iAcAAFwYAABrJwAAEAAAACYAAAAIAAAA//////////8="/>
              </a:ext>
            </a:extLst>
          </p:cNvSpPr>
          <p:nvPr/>
        </p:nvSpPr>
        <p:spPr>
          <a:xfrm>
            <a:off x="215900" y="1224280"/>
            <a:ext cx="3743960" cy="5183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Big Data – Smart Cities – IOT – AI</a:t>
            </a:r>
            <a:br/>
            <a:b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ALLAM, Z.; DHUNNY, Z. A. On big data, artificial intelligence and smart cities. Cities, v. 89, p. 80–91, 1 Jun. 2019. </a:t>
            </a:r>
            <a:br/>
            <a:br/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vd3Lp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BCUAADMGAABmSQ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017260" y="1007745"/>
            <a:ext cx="5914390" cy="58502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H/vC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jAAAAuw0AAOsXAACQHgAAEAAAACYAAAAIAAAA//////////8="/>
              </a:ext>
            </a:extLst>
          </p:cNvSpPr>
          <p:nvPr/>
        </p:nvSpPr>
        <p:spPr>
          <a:xfrm>
            <a:off x="144145" y="2232025"/>
            <a:ext cx="3743960" cy="2736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Ciência de Dados</a:t>
            </a:r>
            <a:endParaRPr lang="pt-br" sz="4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czUg7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ZhcAAMIFAADo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935990"/>
            <a:ext cx="8373110" cy="59220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M9Ij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1CwAAwgUAAAI+AADgCAAAEAAAACYAAAAIAAAA//////////8="/>
              </a:ext>
            </a:extLst>
          </p:cNvSpPr>
          <p:nvPr/>
        </p:nvSpPr>
        <p:spPr>
          <a:xfrm>
            <a:off x="1943735" y="935990"/>
            <a:ext cx="8136255" cy="506730"/>
          </a:xfrm>
          <a:custGeom>
            <a:avLst/>
            <a:gdLst/>
            <a:ahLst/>
            <a:cxnLst/>
            <a:rect l="0" t="0" r="8136255" b="506730"/>
            <a:pathLst>
              <a:path w="8136255" h="506730">
                <a:moveTo>
                  <a:pt x="0" y="0"/>
                </a:moveTo>
                <a:lnTo>
                  <a:pt x="8136255" y="0"/>
                </a:lnTo>
                <a:lnTo>
                  <a:pt x="8136255" y="506730"/>
                </a:lnTo>
                <a:lnTo>
                  <a:pt x="0" y="50673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>
              <a:lnSpc>
                <a:spcPct val="90000"/>
              </a:lnSpc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Data-driven Approach x Abordagem tradicional </a:t>
            </a:r>
            <a:endParaRPr lang="pt-br" sz="24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val="SMDATA_13_5Ep3XxMAAAAlAAAACwAAAA0AAAAAjgAAAEoAAACOAAAASg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qIQAAnAkAANs8AAAvDQAAEAAAACYAAAAIAAAA//////////8="/>
              </a:ext>
            </a:extLst>
          </p:cNvSpPr>
          <p:nvPr/>
        </p:nvSpPr>
        <p:spPr>
          <a:xfrm>
            <a:off x="5472430" y="1562100"/>
            <a:ext cx="4420235" cy="581025"/>
          </a:xfrm>
          <a:custGeom>
            <a:avLst/>
            <a:gdLst/>
            <a:ahLst/>
            <a:cxnLst/>
            <a:rect l="0" t="0" r="4420235" b="581025"/>
            <a:pathLst>
              <a:path w="4420235" h="581025">
                <a:moveTo>
                  <a:pt x="0" y="0"/>
                </a:moveTo>
                <a:lnTo>
                  <a:pt x="4420235" y="0"/>
                </a:lnTo>
                <a:lnTo>
                  <a:pt x="4420235" y="581025"/>
                </a:lnTo>
                <a:lnTo>
                  <a:pt x="0" y="5810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/>
            <a:r>
              <a:rPr lang="pt-br" sz="3200">
                <a:solidFill>
                  <a:srgbClr val="BE9A07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Abordagem Tradicional</a:t>
            </a:r>
            <a:endParaRPr lang="pt-br" sz="32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4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h5urg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oRYAAGkNAAD1LgAAFB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678555" y="2179955"/>
            <a:ext cx="3954780" cy="22218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m2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w5f8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1i8AAGkNAADBRwAA2x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776210" y="2179955"/>
            <a:ext cx="3888105" cy="21856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m3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15Xb2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vxYAAJQbAADyLgAALyk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697605" y="4483100"/>
            <a:ext cx="3933825" cy="22117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Imagem4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ehGUJ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1i8AAL4bAADBRwAAMSk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776210" y="4509770"/>
            <a:ext cx="3888105" cy="21863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CustomShape 3"/>
          <p:cNvSpPr>
            <a:extLst>
              <a:ext uri="smNativeData">
                <pr:smNativeData xmlns:pr="smNativeData" val="SMDATA_13_5Ep3XxMAAAAlAAAACwAAAA0AAAAAjgAAAEoAAACOAAAASg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KRIAANEUAAA7FwAAEAAAACYAAAAIAAAA//////////8="/>
              </a:ext>
            </a:extLst>
          </p:cNvSpPr>
          <p:nvPr/>
        </p:nvSpPr>
        <p:spPr>
          <a:xfrm>
            <a:off x="215900" y="2952115"/>
            <a:ext cx="3168015" cy="824230"/>
          </a:xfrm>
          <a:custGeom>
            <a:avLst/>
            <a:gdLst/>
            <a:ahLst/>
            <a:cxnLst/>
            <a:rect l="0" t="0" r="3168015" b="824230"/>
            <a:pathLst>
              <a:path w="3168015" h="824230">
                <a:moveTo>
                  <a:pt x="0" y="0"/>
                </a:moveTo>
                <a:lnTo>
                  <a:pt x="3168015" y="0"/>
                </a:lnTo>
                <a:lnTo>
                  <a:pt x="3168015" y="824230"/>
                </a:lnTo>
                <a:lnTo>
                  <a:pt x="0" y="82423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marL="457200" indent="-454025"/>
            <a:r>
              <a:rPr lang="pt-br" sz="1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Fonte: Canal Nerdologia </a:t>
            </a:r>
            <a:endParaRPr lang="pt-br"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marL="457200" indent="-454025"/>
            <a:r>
              <a:rPr lang="pt-br" sz="1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https://www.youtube.com/watch?v=hEFFCKxYbKM</a:t>
            </a:r>
            <a:endParaRPr lang="pt-br"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AF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1CwAAwgUAAAI+AADgCAAAEAAAACYAAAAIAAAA//////////8="/>
              </a:ext>
            </a:extLst>
          </p:cNvSpPr>
          <p:nvPr/>
        </p:nvSpPr>
        <p:spPr>
          <a:xfrm>
            <a:off x="1943735" y="935990"/>
            <a:ext cx="8136255" cy="506730"/>
          </a:xfrm>
          <a:custGeom>
            <a:avLst/>
            <a:gdLst/>
            <a:ahLst/>
            <a:cxnLst/>
            <a:rect l="0" t="0" r="8136255" b="506730"/>
            <a:pathLst>
              <a:path w="8136255" h="506730">
                <a:moveTo>
                  <a:pt x="0" y="0"/>
                </a:moveTo>
                <a:lnTo>
                  <a:pt x="8136255" y="0"/>
                </a:lnTo>
                <a:lnTo>
                  <a:pt x="8136255" y="506730"/>
                </a:lnTo>
                <a:lnTo>
                  <a:pt x="0" y="50673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>
              <a:lnSpc>
                <a:spcPct val="90000"/>
              </a:lnSpc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Data-driven Approach x Abordagem tradicional </a:t>
            </a:r>
            <a:endParaRPr lang="pt-br" sz="24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val="SMDATA_13_5Ep3XxMAAAAlAAAACwAAAA0AAAAAjgAAAEoAAACOAAAASg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AF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UAQAAKRIAANEUAAA7FwAAEAAAACYAAAAIAAAA//////////8="/>
              </a:ext>
            </a:extLst>
          </p:cNvSpPr>
          <p:nvPr/>
        </p:nvSpPr>
        <p:spPr>
          <a:xfrm>
            <a:off x="215900" y="2952115"/>
            <a:ext cx="3168015" cy="824230"/>
          </a:xfrm>
          <a:custGeom>
            <a:avLst/>
            <a:gdLst/>
            <a:ahLst/>
            <a:cxnLst/>
            <a:rect l="0" t="0" r="3168015" b="824230"/>
            <a:pathLst>
              <a:path w="3168015" h="824230">
                <a:moveTo>
                  <a:pt x="0" y="0"/>
                </a:moveTo>
                <a:lnTo>
                  <a:pt x="3168015" y="0"/>
                </a:lnTo>
                <a:lnTo>
                  <a:pt x="3168015" y="824230"/>
                </a:lnTo>
                <a:lnTo>
                  <a:pt x="0" y="82423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marL="457200" indent="-454025"/>
            <a:r>
              <a:rPr lang="pt-br" sz="1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Fonte: Canal Nerdologia </a:t>
            </a:r>
            <a:endParaRPr lang="pt-br"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marL="457200" indent="-454025"/>
            <a:r>
              <a:rPr lang="pt-br" sz="1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https://www.youtube.com/watch?v=hEFFCKxYbKM</a:t>
            </a:r>
            <a:endParaRPr lang="pt-br"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val="SMDATA_13_5Ep3XxMAAAAlAAAACwAAAA0AAAAAjgAAAEoAAACOAAAASg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qIAAAzggAAIJHAABiDAAAEAAAACYAAAAIAAAA//////////8="/>
              </a:ext>
            </a:extLst>
          </p:cNvSpPr>
          <p:nvPr/>
        </p:nvSpPr>
        <p:spPr>
          <a:xfrm>
            <a:off x="5309870" y="1431290"/>
            <a:ext cx="6314440" cy="581660"/>
          </a:xfrm>
          <a:custGeom>
            <a:avLst/>
            <a:gdLst/>
            <a:ahLst/>
            <a:cxnLst/>
            <a:rect l="0" t="0" r="6314440" b="581660"/>
            <a:pathLst>
              <a:path w="6314440" h="581660">
                <a:moveTo>
                  <a:pt x="0" y="0"/>
                </a:moveTo>
                <a:lnTo>
                  <a:pt x="6314440" y="0"/>
                </a:lnTo>
                <a:lnTo>
                  <a:pt x="6314440" y="581660"/>
                </a:lnTo>
                <a:lnTo>
                  <a:pt x="0" y="5816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/>
            <a:r>
              <a:rPr lang="pt-br" sz="3200">
                <a:solidFill>
                  <a:srgbClr val="BE9A07"/>
                </a:solidFill>
              </a:rPr>
              <a:t>Data-Driven Appproach</a:t>
            </a:r>
            <a:endParaRPr lang="pt-br" sz="3200"/>
          </a:p>
        </p:txBody>
      </p:sp>
      <p:pic>
        <p:nvPicPr>
          <p:cNvPr id="5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eRcAADsNAADULwAA7B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815715" y="2150745"/>
            <a:ext cx="3959225" cy="22256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m2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CYn70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ujAAADsNAAAVSQAA7B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20990" y="2150745"/>
            <a:ext cx="3959225" cy="22256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Imagem3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4HFSd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ujAAAF8bAAD/SAAABCk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920990" y="4449445"/>
            <a:ext cx="3945255" cy="22180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Imagem4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j4uKK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oxcAAGYbAADWLwAAASk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842385" y="4453890"/>
            <a:ext cx="3933825" cy="22117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BOCQAA+QcAAFY/AAAWCwAAEAAAACYAAAAIAAAA//////////8="/>
              </a:ext>
            </a:extLst>
          </p:cNvSpPr>
          <p:nvPr/>
        </p:nvSpPr>
        <p:spPr>
          <a:xfrm>
            <a:off x="1512570" y="1296035"/>
            <a:ext cx="8783320" cy="506095"/>
          </a:xfrm>
          <a:custGeom>
            <a:avLst/>
            <a:gdLst/>
            <a:ahLst/>
            <a:cxnLst/>
            <a:rect l="0" t="0" r="8783320" b="506095"/>
            <a:pathLst>
              <a:path w="8783320" h="506095">
                <a:moveTo>
                  <a:pt x="0" y="0"/>
                </a:moveTo>
                <a:lnTo>
                  <a:pt x="8783320" y="0"/>
                </a:lnTo>
                <a:lnTo>
                  <a:pt x="8783320" y="506095"/>
                </a:lnTo>
                <a:lnTo>
                  <a:pt x="0" y="50609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 algn="ctr">
              <a:lnSpc>
                <a:spcPct val="90000"/>
              </a:lnSpc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O caso Target:</a:t>
            </a:r>
            <a:endParaRPr lang="pt-br" sz="2400"/>
          </a:p>
          <a:p>
            <a:pPr algn="ctr">
              <a:lnSpc>
                <a:spcPct val="90000"/>
              </a:lnSpc>
            </a:pPr>
            <a:r>
              <a:rPr lang="pt-br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http://techland.time.com/2012/02/17/how-target-knew-a-high-school-girl-was-pregnant-before-her-parents/</a:t>
            </a:r>
            <a:endParaRPr lang="pt-br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J2CZ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aggAACcMAACqQAAADC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67790" y="1975485"/>
            <a:ext cx="9144000" cy="45345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AF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rFwAAaggAAEdJAADWDgAAEAAAACYAAAAIAAAA//////////8="/>
              </a:ext>
            </a:extLst>
          </p:cNvSpPr>
          <p:nvPr/>
        </p:nvSpPr>
        <p:spPr>
          <a:xfrm>
            <a:off x="3766185" y="1367790"/>
            <a:ext cx="8145780" cy="1043940"/>
          </a:xfrm>
          <a:custGeom>
            <a:avLst/>
            <a:gdLst/>
            <a:ahLst/>
            <a:cxnLst/>
            <a:rect l="0" t="0" r="8145780" b="1043940"/>
            <a:pathLst>
              <a:path w="8145780" h="1043940">
                <a:moveTo>
                  <a:pt x="0" y="0"/>
                </a:moveTo>
                <a:lnTo>
                  <a:pt x="8145780" y="0"/>
                </a:lnTo>
                <a:lnTo>
                  <a:pt x="8145780" y="1043940"/>
                </a:lnTo>
                <a:lnTo>
                  <a:pt x="0" y="10439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>
              <a:lnSpc>
                <a:spcPct val="90000"/>
              </a:lnSpc>
            </a:pPr>
            <a:r>
              <a:rPr lang="pt-br" sz="2200" b="1">
                <a:solidFill>
                  <a:srgbClr val="BE9A07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Artigo:</a:t>
            </a: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 Smart Cities with Big Data: Reference models, challenges, and considerations</a:t>
            </a:r>
            <a:endParaRPr lang="pt-br" sz="2400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8AEAAAAAAADwAQAAAQAAAAAAAABkAAAAZAAAAAAAAAAjAAAABAAAAGQAAAAXAAAAFAAAAAAAAAAAAAAA/38AAP9/AAAAAAAACQAAAAQAAAAFJrLR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QxUAAKYPAABJSQAA3ScAABAAAAAmAAAACAAAAP//////////"/>
              </a:ext>
            </a:extLst>
          </p:cNvPicPr>
          <p:nvPr/>
        </p:nvPicPr>
        <p:blipFill>
          <a:blip r:embed="rId2"/>
          <a:srcRect l="4960" t="0" r="4960" b="10"/>
          <a:stretch>
            <a:fillRect/>
          </a:stretch>
        </p:blipFill>
        <p:spPr>
          <a:xfrm>
            <a:off x="3456305" y="2543810"/>
            <a:ext cx="8456930" cy="3936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CustomShape 2"/>
          <p:cNvSpPr>
            <a:extLst>
              <a:ext uri="smNativeData">
                <pr:smNativeData xmlns:pr="smNativeData" val="SMDATA_13_5Ep3XxMAAAAlAAAACw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c////RxAAANEUAAD9IgAAEAAAACYAAAAIAAAA//////////8="/>
              </a:ext>
            </a:extLst>
          </p:cNvSpPr>
          <p:nvPr/>
        </p:nvSpPr>
        <p:spPr>
          <a:xfrm>
            <a:off x="-63500" y="2646045"/>
            <a:ext cx="3447415" cy="3041650"/>
          </a:xfrm>
          <a:custGeom>
            <a:avLst/>
            <a:gdLst/>
            <a:ahLst/>
            <a:cxnLst/>
            <a:rect l="0" t="0" r="3447415" b="3041650"/>
            <a:pathLst>
              <a:path w="3447415" h="3041650">
                <a:moveTo>
                  <a:pt x="0" y="0"/>
                </a:moveTo>
                <a:lnTo>
                  <a:pt x="3447415" y="0"/>
                </a:lnTo>
                <a:lnTo>
                  <a:pt x="3447415" y="3041650"/>
                </a:lnTo>
                <a:lnTo>
                  <a:pt x="0" y="30416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 sz="2000"/>
              <a:t> Lim, C., Cities, https://doi.org/10.1016/j.cities.2018.04.011</a:t>
            </a:r>
            <a:endParaRPr lang="pt-br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40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Curva de  MacLeamy</a:t>
            </a:r>
            <a:br/>
            <a:b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R. Davies, C. Harty, Implementing Site BIM: A Case Study of ICT Innovation on a Large Hospital Project”, Automation in Construction 30 (2013) 15-24.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ch8AALcIAAAVSQAAWy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1416685"/>
            <a:ext cx="6768465" cy="53060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GCQAAFgcAAI8/AAAzCgAAEAAAACYAAAAIAAAA//////////8="/>
              </a:ext>
            </a:extLst>
          </p:cNvSpPr>
          <p:nvPr/>
        </p:nvSpPr>
        <p:spPr>
          <a:xfrm>
            <a:off x="1548130" y="1151890"/>
            <a:ext cx="8783955" cy="506095"/>
          </a:xfrm>
          <a:custGeom>
            <a:avLst/>
            <a:gdLst/>
            <a:ahLst/>
            <a:cxnLst/>
            <a:rect l="0" t="0" r="8783955" b="506095"/>
            <a:pathLst>
              <a:path w="8783955" h="506095">
                <a:moveTo>
                  <a:pt x="0" y="0"/>
                </a:moveTo>
                <a:lnTo>
                  <a:pt x="8783955" y="0"/>
                </a:lnTo>
                <a:lnTo>
                  <a:pt x="8783955" y="506095"/>
                </a:lnTo>
                <a:lnTo>
                  <a:pt x="0" y="50609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 algn="ctr">
              <a:lnSpc>
                <a:spcPct val="90000"/>
              </a:lnSpc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Visão geral da pesquisa:</a:t>
            </a:r>
            <a:endParaRPr lang="pt-br" sz="2400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gl3hd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aggAAGcMAACqQAAASy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67790" y="2016125"/>
            <a:ext cx="9144000" cy="45339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A1Eax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/hgAAEcKAAD3SQAATi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062730" y="1670685"/>
            <a:ext cx="7960995" cy="48812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jZUQ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3AgAADhQAAMkWAAB5FwAAEAAAACYAAAAIAAAA//////////8="/>
              </a:ext>
            </a:extLst>
          </p:cNvSpPr>
          <p:nvPr/>
        </p:nvSpPr>
        <p:spPr>
          <a:xfrm>
            <a:off x="360045" y="3260090"/>
            <a:ext cx="3343910" cy="555625"/>
          </a:xfrm>
          <a:custGeom>
            <a:avLst/>
            <a:gdLst/>
            <a:ahLst/>
            <a:cxnLst/>
            <a:rect l="0" t="0" r="3343910" b="555625"/>
            <a:pathLst>
              <a:path w="3343910" h="555625">
                <a:moveTo>
                  <a:pt x="0" y="0"/>
                </a:moveTo>
                <a:lnTo>
                  <a:pt x="3343910" y="0"/>
                </a:lnTo>
                <a:lnTo>
                  <a:pt x="3343910" y="555625"/>
                </a:lnTo>
                <a:lnTo>
                  <a:pt x="0" y="5556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 algn="ctr">
              <a:lnSpc>
                <a:spcPct val="90000"/>
              </a:lnSpc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Desafios:</a:t>
            </a:r>
            <a:endParaRPr lang="pt-br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val="SMDATA_13_5Ep3XxMAAAAlAAAACwAAAA0AAAAAjgAAAEoAAACOAAAASg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RHZW8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DABwAA8QUAANRBAABcCQAAEAAAACYAAAAIAAAA//////////8="/>
              </a:ext>
            </a:extLst>
          </p:cNvSpPr>
          <p:nvPr/>
        </p:nvSpPr>
        <p:spPr>
          <a:xfrm>
            <a:off x="1259840" y="965835"/>
            <a:ext cx="9441180" cy="555625"/>
          </a:xfrm>
          <a:custGeom>
            <a:avLst/>
            <a:gdLst/>
            <a:ahLst/>
            <a:cxnLst/>
            <a:rect l="0" t="0" r="9441180" b="555625"/>
            <a:pathLst>
              <a:path w="9441180" h="555625">
                <a:moveTo>
                  <a:pt x="0" y="0"/>
                </a:moveTo>
                <a:lnTo>
                  <a:pt x="9441180" y="0"/>
                </a:lnTo>
                <a:lnTo>
                  <a:pt x="9441180" y="555625"/>
                </a:lnTo>
                <a:lnTo>
                  <a:pt x="0" y="5556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b"/>
          <a:lstStyle/>
          <a:p>
            <a:pPr algn="ctr">
              <a:lnSpc>
                <a:spcPct val="90000"/>
              </a:lnSpc>
            </a:pPr>
            <a:r>
              <a:rPr lang="pt-br" sz="2400" b="1">
                <a:solidFill>
                  <a:srgbClr val="206F94"/>
                </a:solidFill>
                <a:latin typeface="Arial Black" pitchFamily="2" charset="0"/>
                <a:ea typeface="Microsoft YaHei" pitchFamily="2" charset="0"/>
                <a:cs typeface="DejaVu Sans" pitchFamily="2" charset="0"/>
              </a:rPr>
              <a:t>Considerações</a:t>
            </a:r>
            <a:endParaRPr lang="pt-br" sz="2400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IgoAANMKAAA1RA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647190" y="1759585"/>
            <a:ext cx="9440545" cy="50984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jgAAAEcAAACOAAAARw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6/8X0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A5AAAASg0AAJwQAAC0FQAAEAAAACYAAAAIAAAA//////////8="/>
              </a:ext>
            </a:extLst>
          </p:cNvSpPr>
          <p:nvPr/>
        </p:nvSpPr>
        <p:spPr>
          <a:xfrm>
            <a:off x="36195" y="2160270"/>
            <a:ext cx="2663825" cy="1367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/>
            <a:r>
              <a:rPr lang="pt-br" sz="2200"/>
              <a:t>https://thebuildingdatalibrary.com/</a:t>
            </a:r>
            <a:endParaRPr lang="pt-br" sz="2200"/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3whd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SxEAAIYHAACFSgAAoS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11145" y="1223010"/>
            <a:ext cx="9302750" cy="55441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JAeAAAxKQAAEAAAACYAAAAIAAAA//////////8="/>
              </a:ext>
            </a:extLst>
          </p:cNvSpPr>
          <p:nvPr/>
        </p:nvSpPr>
        <p:spPr>
          <a:xfrm>
            <a:off x="431800" y="927100"/>
            <a:ext cx="4536440" cy="576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 b="1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Lei da Difusão de Informação</a:t>
            </a:r>
            <a:br/>
            <a:br/>
            <a:r>
              <a:rPr lang="pt-br" sz="2000">
                <a:solidFill>
                  <a:srgbClr val="000000"/>
                </a:solidFill>
                <a:latin typeface="Calibri Light" pitchFamily="2" charset="0"/>
                <a:ea typeface="DejaVu Sans" pitchFamily="2" charset="0"/>
                <a:cs typeface="DejaVu Sans" pitchFamily="2" charset="0"/>
              </a:rPr>
              <a:t>Diffusion of Innovation Theory, </a:t>
            </a:r>
            <a:r>
              <a:rPr lang="pt-br" sz="2000" i="1">
                <a:solidFill>
                  <a:srgbClr val="000000"/>
                </a:solidFill>
                <a:latin typeface="Calibri Light" pitchFamily="2" charset="0"/>
                <a:ea typeface="Times New Roman" pitchFamily="1" charset="0"/>
                <a:cs typeface="DejaVu Sans" pitchFamily="2" charset="0"/>
              </a:rPr>
              <a:t>Boston University of Public Health</a:t>
            </a:r>
            <a:r>
              <a:rPr lang="pt-br" sz="2000">
                <a:solidFill>
                  <a:srgbClr val="000000"/>
                </a:solidFill>
                <a:latin typeface="Calibri Light" pitchFamily="2" charset="0"/>
                <a:ea typeface="Times New Roman" pitchFamily="1" charset="0"/>
                <a:cs typeface="DejaVu Sans" pitchFamily="2" charset="0"/>
              </a:rPr>
              <a:t>, Jan. 6, 2016. Web. Apr. 4, 2016.</a:t>
            </a:r>
            <a:endParaRPr lang="pt-br" sz="20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5////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6B4AAAYKAAD3SQAAdy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4120" y="1629410"/>
            <a:ext cx="6999605" cy="47859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DtSAs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GQ4AAGsLAABp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291715" y="1856105"/>
            <a:ext cx="9804400" cy="50018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lhMAABsLAADgSg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83890" y="1805305"/>
            <a:ext cx="8987790" cy="50526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DBMAALsK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96260" y="1744345"/>
            <a:ext cx="9095740" cy="51136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>
            <a:extLst>
              <a:ext uri="smNativeData">
                <pr:smNativeData xmlns:pr="smNativeData" val="SMDATA_13_5Ep3Xx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VqfnoMAAAAEAAAAAAAAAAAAAAAAAAAAAAAAAAeAAAAaAAAAAAAAAAAAAAAAAAAAAAAAAAAAAAAECcAABAnAAAAAAAAAAAAAAAAAAAAAAAAAAAAAAAAAAAAAAAAAAAAABQAAAAAAAAAwMD/AAAAAABkAAAAMgAAAAAAAABkAAAAAAAAAH9/fwAKAAAAHwAAAFQAAABbm9UF////AQAAAAAAAAAAAAAAAAAAAAAAAAAAAAAAAAAAAAAAAAAAAAAAAn9/fwDn5uYDzMzMAMDA/wB/f38AAAAAAAAAAAAAAAAAAAAAAAAAAAAhAAAAGAAAABQAAACoAgAAtAUAAKBMAACECwAAEAAAACYAAAAIAAAA//////////8="/>
              </a:ext>
            </a:extLst>
          </p:cNvSpPr>
          <p:nvPr/>
        </p:nvSpPr>
        <p:spPr>
          <a:xfrm>
            <a:off x="431800" y="927100"/>
            <a:ext cx="1202436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/>
            <a:r>
              <a:rPr lang="pt-br" sz="2600">
                <a:solidFill>
                  <a:srgbClr val="000000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The  Morpheus Hotel - Zaha Hadid Architects - Macau - China</a:t>
            </a:r>
            <a:endParaRPr lang="pt-br" sz="2600">
              <a:solidFill>
                <a:srgbClr val="000000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3" name="Imagem1"/>
          <p:cNvPicPr>
            <a:extLst>
              <a:ext uri="smNativeData">
                <pr:smNativeData xmlns:pr="smNativeData" val="SMDATA_15_5Ep3XxMAAAAlAAAAEQ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KPw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eBIAAGkKAAAASwAAM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692275"/>
            <a:ext cx="9189720" cy="51657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Carlos Alberto Andrade Bomfim</dc:creator>
  <cp:keywords/>
  <dc:description/>
  <cp:lastModifiedBy>FERNANDO</cp:lastModifiedBy>
  <cp:revision>0</cp:revision>
  <dcterms:created xsi:type="dcterms:W3CDTF">2018-12-21T19:15:12Z</dcterms:created>
  <dcterms:modified xsi:type="dcterms:W3CDTF">2020-10-02T15:44:36Z</dcterms:modified>
</cp:coreProperties>
</file>